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662" r:id="rId2"/>
  </p:sldMasterIdLst>
  <p:notesMasterIdLst>
    <p:notesMasterId r:id="rId16"/>
  </p:notesMasterIdLst>
  <p:handoutMasterIdLst>
    <p:handoutMasterId r:id="rId17"/>
  </p:handoutMasterIdLst>
  <p:sldIdLst>
    <p:sldId id="299" r:id="rId3"/>
    <p:sldId id="314" r:id="rId4"/>
    <p:sldId id="278" r:id="rId5"/>
    <p:sldId id="279" r:id="rId6"/>
    <p:sldId id="293" r:id="rId7"/>
    <p:sldId id="291" r:id="rId8"/>
    <p:sldId id="276" r:id="rId9"/>
    <p:sldId id="280" r:id="rId10"/>
    <p:sldId id="281" r:id="rId11"/>
    <p:sldId id="282" r:id="rId12"/>
    <p:sldId id="283" r:id="rId13"/>
    <p:sldId id="284" r:id="rId14"/>
    <p:sldId id="312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17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8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4EF8A4-45B0-4050-84E3-BEA5240F6E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4787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60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1824"/>
              <a:ext cx="5774" cy="251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182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47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82" y="838"/>
              <a:ext cx="5590" cy="891"/>
              <a:chOff x="82" y="838"/>
              <a:chExt cx="5590" cy="891"/>
            </a:xfrm>
          </p:grpSpPr>
          <p:grpSp>
            <p:nvGrpSpPr>
              <p:cNvPr id="10" name="Group 12"/>
              <p:cNvGrpSpPr>
                <a:grpSpLocks/>
              </p:cNvGrpSpPr>
              <p:nvPr/>
            </p:nvGrpSpPr>
            <p:grpSpPr bwMode="auto">
              <a:xfrm>
                <a:off x="134" y="838"/>
                <a:ext cx="5538" cy="850"/>
                <a:chOff x="134" y="838"/>
                <a:chExt cx="5538" cy="850"/>
              </a:xfrm>
            </p:grpSpPr>
            <p:sp>
              <p:nvSpPr>
                <p:cNvPr id="29" name="Freeform 13"/>
                <p:cNvSpPr>
                  <a:spLocks/>
                </p:cNvSpPr>
                <p:nvPr/>
              </p:nvSpPr>
              <p:spPr bwMode="auto">
                <a:xfrm>
                  <a:off x="5269" y="1550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14"/>
                <p:cNvSpPr>
                  <a:spLocks/>
                </p:cNvSpPr>
                <p:nvPr/>
              </p:nvSpPr>
              <p:spPr bwMode="auto">
                <a:xfrm>
                  <a:off x="5265" y="1562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15"/>
                <p:cNvSpPr>
                  <a:spLocks/>
                </p:cNvSpPr>
                <p:nvPr/>
              </p:nvSpPr>
              <p:spPr bwMode="auto">
                <a:xfrm>
                  <a:off x="475" y="1541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Freeform 16"/>
                <p:cNvSpPr>
                  <a:spLocks/>
                </p:cNvSpPr>
                <p:nvPr/>
              </p:nvSpPr>
              <p:spPr bwMode="auto">
                <a:xfrm>
                  <a:off x="547" y="1554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1125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Freeform 18"/>
                <p:cNvSpPr>
                  <a:spLocks/>
                </p:cNvSpPr>
                <p:nvPr/>
              </p:nvSpPr>
              <p:spPr bwMode="auto">
                <a:xfrm>
                  <a:off x="1408" y="838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Freeform 19"/>
                <p:cNvSpPr>
                  <a:spLocks/>
                </p:cNvSpPr>
                <p:nvPr/>
              </p:nvSpPr>
              <p:spPr bwMode="auto">
                <a:xfrm>
                  <a:off x="607" y="934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Freeform 20"/>
                <p:cNvSpPr>
                  <a:spLocks/>
                </p:cNvSpPr>
                <p:nvPr/>
              </p:nvSpPr>
              <p:spPr bwMode="auto">
                <a:xfrm>
                  <a:off x="154" y="1349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" name="Freeform 21"/>
                <p:cNvSpPr>
                  <a:spLocks/>
                </p:cNvSpPr>
                <p:nvPr/>
              </p:nvSpPr>
              <p:spPr bwMode="auto">
                <a:xfrm>
                  <a:off x="134" y="935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Freeform 22"/>
                <p:cNvSpPr>
                  <a:spLocks/>
                </p:cNvSpPr>
                <p:nvPr/>
              </p:nvSpPr>
              <p:spPr bwMode="auto">
                <a:xfrm>
                  <a:off x="422" y="1503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Freeform 23"/>
                <p:cNvSpPr>
                  <a:spLocks/>
                </p:cNvSpPr>
                <p:nvPr/>
              </p:nvSpPr>
              <p:spPr bwMode="auto">
                <a:xfrm>
                  <a:off x="494" y="1516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Freeform 24"/>
                <p:cNvSpPr>
                  <a:spLocks/>
                </p:cNvSpPr>
                <p:nvPr/>
              </p:nvSpPr>
              <p:spPr bwMode="auto">
                <a:xfrm>
                  <a:off x="386" y="1295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Freeform 25"/>
                <p:cNvSpPr>
                  <a:spLocks/>
                </p:cNvSpPr>
                <p:nvPr/>
              </p:nvSpPr>
              <p:spPr bwMode="auto">
                <a:xfrm>
                  <a:off x="5101" y="1353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Freeform 26"/>
                <p:cNvSpPr>
                  <a:spLocks/>
                </p:cNvSpPr>
                <p:nvPr/>
              </p:nvSpPr>
              <p:spPr bwMode="auto">
                <a:xfrm>
                  <a:off x="5197" y="935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Freeform 27"/>
                <p:cNvSpPr>
                  <a:spLocks/>
                </p:cNvSpPr>
                <p:nvPr/>
              </p:nvSpPr>
              <p:spPr bwMode="auto">
                <a:xfrm>
                  <a:off x="5228" y="1503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Freeform 28"/>
                <p:cNvSpPr>
                  <a:spLocks/>
                </p:cNvSpPr>
                <p:nvPr/>
              </p:nvSpPr>
              <p:spPr bwMode="auto">
                <a:xfrm>
                  <a:off x="5224" y="1515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Freeform 29"/>
                <p:cNvSpPr>
                  <a:spLocks/>
                </p:cNvSpPr>
                <p:nvPr/>
              </p:nvSpPr>
              <p:spPr bwMode="auto">
                <a:xfrm>
                  <a:off x="5101" y="1295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Freeform 30"/>
                <p:cNvSpPr>
                  <a:spLocks/>
                </p:cNvSpPr>
                <p:nvPr/>
              </p:nvSpPr>
              <p:spPr bwMode="auto">
                <a:xfrm>
                  <a:off x="4371" y="935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" name="Freeform 31"/>
              <p:cNvSpPr>
                <a:spLocks/>
              </p:cNvSpPr>
              <p:nvPr/>
            </p:nvSpPr>
            <p:spPr bwMode="auto">
              <a:xfrm>
                <a:off x="5217" y="1590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32"/>
              <p:cNvSpPr>
                <a:spLocks/>
              </p:cNvSpPr>
              <p:nvPr/>
            </p:nvSpPr>
            <p:spPr bwMode="auto">
              <a:xfrm>
                <a:off x="5213" y="1603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33"/>
              <p:cNvSpPr>
                <a:spLocks/>
              </p:cNvSpPr>
              <p:nvPr/>
            </p:nvSpPr>
            <p:spPr bwMode="auto">
              <a:xfrm>
                <a:off x="423" y="1581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495" y="1595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35"/>
              <p:cNvSpPr>
                <a:spLocks noChangeShapeType="1"/>
              </p:cNvSpPr>
              <p:nvPr/>
            </p:nvSpPr>
            <p:spPr bwMode="auto">
              <a:xfrm flipV="1">
                <a:off x="1968" y="1166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1356" y="879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555" y="975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102" y="1389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82" y="976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370" y="1543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41"/>
              <p:cNvSpPr>
                <a:spLocks/>
              </p:cNvSpPr>
              <p:nvPr/>
            </p:nvSpPr>
            <p:spPr bwMode="auto">
              <a:xfrm>
                <a:off x="442" y="1557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334" y="1336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43"/>
              <p:cNvSpPr>
                <a:spLocks/>
              </p:cNvSpPr>
              <p:nvPr/>
            </p:nvSpPr>
            <p:spPr bwMode="auto">
              <a:xfrm>
                <a:off x="5049" y="1394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5145" y="976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45"/>
              <p:cNvSpPr>
                <a:spLocks/>
              </p:cNvSpPr>
              <p:nvPr/>
            </p:nvSpPr>
            <p:spPr bwMode="auto">
              <a:xfrm>
                <a:off x="5176" y="1543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46"/>
              <p:cNvSpPr>
                <a:spLocks/>
              </p:cNvSpPr>
              <p:nvPr/>
            </p:nvSpPr>
            <p:spPr bwMode="auto">
              <a:xfrm>
                <a:off x="5172" y="1556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47"/>
              <p:cNvSpPr>
                <a:spLocks/>
              </p:cNvSpPr>
              <p:nvPr/>
            </p:nvSpPr>
            <p:spPr bwMode="auto">
              <a:xfrm>
                <a:off x="5049" y="1336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48"/>
              <p:cNvSpPr>
                <a:spLocks/>
              </p:cNvSpPr>
              <p:nvPr/>
            </p:nvSpPr>
            <p:spPr bwMode="auto">
              <a:xfrm>
                <a:off x="4319" y="976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63537" name="Rectangle 4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3538" name="Rectangle 5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8F8F8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" name="Rectangle 5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2" name="Rectangle 5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3" name="Rectangle 5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3DAF98B9-4DB0-484D-9423-98712F267C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727755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178DC76B-083B-44D7-AD4F-707F9D45D9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988768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144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829E9B58-A958-4B0E-900F-793D85014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248217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1D54FC94-AECB-4A5C-AA13-A1A3D48D61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78220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67EC2-8BC7-4CF2-80D3-C3971A6310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86555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602D8-FF08-472A-92A1-0785B800C9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74510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4EA48-90B7-4B8B-A151-C4FC008FAD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128376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9A795-22CA-4CBE-BF9E-EE2252A83F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111958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3F1D7-B8F5-45CC-8658-068DE2FA9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78256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D9978-A9C3-4E9A-B588-27B460257E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187906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51117-CE6F-4F14-B396-7FE9EFB795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508977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9227D56F-1C62-4621-81D3-5048F4D6A2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809742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AF36D-C418-47D3-BCEC-96F43EB1BC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66612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D3333-4305-4D4D-ADBF-3C40650A65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496043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C7ACF-1030-46F9-A7C2-E9967BE057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184993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F278A-A74A-4919-8ECF-E8D8145DDB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583832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01381D8D-8038-4FB1-96B1-19EAF7BE2A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457451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06A7B924-7FA6-4567-9C5E-9597FD44FE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1810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A602068-0F05-496F-9DF6-315F1AD92E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501040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7B368407-E1AE-4CD7-A5E3-4B23BD1F43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351633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FAE24A7C-2604-408C-8183-9509841E7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91388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1E9D70DA-F20F-4666-ACE5-3BCB6601B6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92656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37097F9-21FA-45C9-8AC5-04A7611CB7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770621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auto">
            <a:xfrm>
              <a:off x="0" y="1008"/>
              <a:ext cx="5774" cy="333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grpSp>
          <p:nvGrpSpPr>
            <p:cNvPr id="1034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62470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471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5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62473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474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6" name="Group 11"/>
            <p:cNvGrpSpPr>
              <a:grpSpLocks/>
            </p:cNvGrpSpPr>
            <p:nvPr/>
          </p:nvGrpSpPr>
          <p:grpSpPr bwMode="auto">
            <a:xfrm>
              <a:off x="82" y="22"/>
              <a:ext cx="5590" cy="891"/>
              <a:chOff x="82" y="22"/>
              <a:chExt cx="5590" cy="891"/>
            </a:xfrm>
          </p:grpSpPr>
          <p:grpSp>
            <p:nvGrpSpPr>
              <p:cNvPr id="1037" name="Group 12"/>
              <p:cNvGrpSpPr>
                <a:grpSpLocks/>
              </p:cNvGrpSpPr>
              <p:nvPr/>
            </p:nvGrpSpPr>
            <p:grpSpPr bwMode="auto">
              <a:xfrm>
                <a:off x="134" y="22"/>
                <a:ext cx="5538" cy="850"/>
                <a:chOff x="134" y="22"/>
                <a:chExt cx="5538" cy="850"/>
              </a:xfrm>
            </p:grpSpPr>
            <p:sp>
              <p:nvSpPr>
                <p:cNvPr id="1056" name="Freeform 13"/>
                <p:cNvSpPr>
                  <a:spLocks/>
                </p:cNvSpPr>
                <p:nvPr/>
              </p:nvSpPr>
              <p:spPr bwMode="auto">
                <a:xfrm>
                  <a:off x="5269" y="734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7" name="Freeform 14"/>
                <p:cNvSpPr>
                  <a:spLocks/>
                </p:cNvSpPr>
                <p:nvPr/>
              </p:nvSpPr>
              <p:spPr bwMode="auto">
                <a:xfrm>
                  <a:off x="5265" y="746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8" name="Freeform 15"/>
                <p:cNvSpPr>
                  <a:spLocks/>
                </p:cNvSpPr>
                <p:nvPr/>
              </p:nvSpPr>
              <p:spPr bwMode="auto">
                <a:xfrm>
                  <a:off x="475" y="725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9" name="Freeform 16"/>
                <p:cNvSpPr>
                  <a:spLocks/>
                </p:cNvSpPr>
                <p:nvPr/>
              </p:nvSpPr>
              <p:spPr bwMode="auto">
                <a:xfrm>
                  <a:off x="547" y="738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0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309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Freeform 18"/>
                <p:cNvSpPr>
                  <a:spLocks/>
                </p:cNvSpPr>
                <p:nvPr/>
              </p:nvSpPr>
              <p:spPr bwMode="auto">
                <a:xfrm>
                  <a:off x="1408" y="22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2" name="Freeform 19"/>
                <p:cNvSpPr>
                  <a:spLocks/>
                </p:cNvSpPr>
                <p:nvPr/>
              </p:nvSpPr>
              <p:spPr bwMode="auto">
                <a:xfrm>
                  <a:off x="607" y="118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3" name="Freeform 20"/>
                <p:cNvSpPr>
                  <a:spLocks/>
                </p:cNvSpPr>
                <p:nvPr/>
              </p:nvSpPr>
              <p:spPr bwMode="auto">
                <a:xfrm>
                  <a:off x="154" y="533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4" name="Freeform 21"/>
                <p:cNvSpPr>
                  <a:spLocks/>
                </p:cNvSpPr>
                <p:nvPr/>
              </p:nvSpPr>
              <p:spPr bwMode="auto">
                <a:xfrm>
                  <a:off x="134" y="119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" name="Freeform 22"/>
                <p:cNvSpPr>
                  <a:spLocks/>
                </p:cNvSpPr>
                <p:nvPr/>
              </p:nvSpPr>
              <p:spPr bwMode="auto">
                <a:xfrm>
                  <a:off x="422" y="687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6" name="Freeform 23"/>
                <p:cNvSpPr>
                  <a:spLocks/>
                </p:cNvSpPr>
                <p:nvPr/>
              </p:nvSpPr>
              <p:spPr bwMode="auto">
                <a:xfrm>
                  <a:off x="494" y="700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7" name="Freeform 24"/>
                <p:cNvSpPr>
                  <a:spLocks/>
                </p:cNvSpPr>
                <p:nvPr/>
              </p:nvSpPr>
              <p:spPr bwMode="auto">
                <a:xfrm>
                  <a:off x="386" y="479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8" name="Freeform 25"/>
                <p:cNvSpPr>
                  <a:spLocks/>
                </p:cNvSpPr>
                <p:nvPr/>
              </p:nvSpPr>
              <p:spPr bwMode="auto">
                <a:xfrm>
                  <a:off x="5101" y="537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26"/>
                <p:cNvSpPr>
                  <a:spLocks/>
                </p:cNvSpPr>
                <p:nvPr/>
              </p:nvSpPr>
              <p:spPr bwMode="auto">
                <a:xfrm>
                  <a:off x="5197" y="119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27"/>
                <p:cNvSpPr>
                  <a:spLocks/>
                </p:cNvSpPr>
                <p:nvPr/>
              </p:nvSpPr>
              <p:spPr bwMode="auto">
                <a:xfrm>
                  <a:off x="5228" y="687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1" name="Freeform 28"/>
                <p:cNvSpPr>
                  <a:spLocks/>
                </p:cNvSpPr>
                <p:nvPr/>
              </p:nvSpPr>
              <p:spPr bwMode="auto">
                <a:xfrm>
                  <a:off x="5224" y="699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2" name="Freeform 29"/>
                <p:cNvSpPr>
                  <a:spLocks/>
                </p:cNvSpPr>
                <p:nvPr/>
              </p:nvSpPr>
              <p:spPr bwMode="auto">
                <a:xfrm>
                  <a:off x="5101" y="479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3" name="Freeform 30"/>
                <p:cNvSpPr>
                  <a:spLocks/>
                </p:cNvSpPr>
                <p:nvPr/>
              </p:nvSpPr>
              <p:spPr bwMode="auto">
                <a:xfrm>
                  <a:off x="4371" y="119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38" name="Freeform 31"/>
              <p:cNvSpPr>
                <a:spLocks/>
              </p:cNvSpPr>
              <p:nvPr/>
            </p:nvSpPr>
            <p:spPr bwMode="auto">
              <a:xfrm>
                <a:off x="5217" y="774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Freeform 32"/>
              <p:cNvSpPr>
                <a:spLocks/>
              </p:cNvSpPr>
              <p:nvPr/>
            </p:nvSpPr>
            <p:spPr bwMode="auto">
              <a:xfrm>
                <a:off x="5213" y="787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Freeform 33"/>
              <p:cNvSpPr>
                <a:spLocks/>
              </p:cNvSpPr>
              <p:nvPr/>
            </p:nvSpPr>
            <p:spPr bwMode="auto">
              <a:xfrm>
                <a:off x="423" y="765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Freeform 34"/>
              <p:cNvSpPr>
                <a:spLocks/>
              </p:cNvSpPr>
              <p:nvPr/>
            </p:nvSpPr>
            <p:spPr bwMode="auto">
              <a:xfrm>
                <a:off x="495" y="779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35"/>
              <p:cNvSpPr>
                <a:spLocks noChangeShapeType="1"/>
              </p:cNvSpPr>
              <p:nvPr/>
            </p:nvSpPr>
            <p:spPr bwMode="auto">
              <a:xfrm flipV="1">
                <a:off x="1968" y="350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00" name="Freeform 36"/>
              <p:cNvSpPr>
                <a:spLocks/>
              </p:cNvSpPr>
              <p:nvPr/>
            </p:nvSpPr>
            <p:spPr bwMode="auto">
              <a:xfrm>
                <a:off x="1356" y="63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01" name="Freeform 37"/>
              <p:cNvSpPr>
                <a:spLocks/>
              </p:cNvSpPr>
              <p:nvPr/>
            </p:nvSpPr>
            <p:spPr bwMode="auto">
              <a:xfrm>
                <a:off x="555" y="159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5" name="Freeform 38"/>
              <p:cNvSpPr>
                <a:spLocks/>
              </p:cNvSpPr>
              <p:nvPr/>
            </p:nvSpPr>
            <p:spPr bwMode="auto">
              <a:xfrm>
                <a:off x="102" y="573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3" name="Freeform 39"/>
              <p:cNvSpPr>
                <a:spLocks/>
              </p:cNvSpPr>
              <p:nvPr/>
            </p:nvSpPr>
            <p:spPr bwMode="auto">
              <a:xfrm>
                <a:off x="82" y="160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7" name="Freeform 40"/>
              <p:cNvSpPr>
                <a:spLocks/>
              </p:cNvSpPr>
              <p:nvPr/>
            </p:nvSpPr>
            <p:spPr bwMode="auto">
              <a:xfrm>
                <a:off x="370" y="727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5" name="Freeform 41"/>
              <p:cNvSpPr>
                <a:spLocks/>
              </p:cNvSpPr>
              <p:nvPr/>
            </p:nvSpPr>
            <p:spPr bwMode="auto">
              <a:xfrm>
                <a:off x="442" y="741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06" name="Freeform 42"/>
              <p:cNvSpPr>
                <a:spLocks/>
              </p:cNvSpPr>
              <p:nvPr/>
            </p:nvSpPr>
            <p:spPr bwMode="auto">
              <a:xfrm>
                <a:off x="334" y="520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0" name="Freeform 43"/>
              <p:cNvSpPr>
                <a:spLocks/>
              </p:cNvSpPr>
              <p:nvPr/>
            </p:nvSpPr>
            <p:spPr bwMode="auto">
              <a:xfrm>
                <a:off x="5049" y="578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8" name="Freeform 44"/>
              <p:cNvSpPr>
                <a:spLocks/>
              </p:cNvSpPr>
              <p:nvPr/>
            </p:nvSpPr>
            <p:spPr bwMode="auto">
              <a:xfrm>
                <a:off x="5145" y="160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2" name="Freeform 45"/>
              <p:cNvSpPr>
                <a:spLocks/>
              </p:cNvSpPr>
              <p:nvPr/>
            </p:nvSpPr>
            <p:spPr bwMode="auto">
              <a:xfrm>
                <a:off x="5176" y="727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0" name="Freeform 46"/>
              <p:cNvSpPr>
                <a:spLocks/>
              </p:cNvSpPr>
              <p:nvPr/>
            </p:nvSpPr>
            <p:spPr bwMode="auto">
              <a:xfrm>
                <a:off x="5172" y="740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11" name="Freeform 47"/>
              <p:cNvSpPr>
                <a:spLocks/>
              </p:cNvSpPr>
              <p:nvPr/>
            </p:nvSpPr>
            <p:spPr bwMode="auto">
              <a:xfrm>
                <a:off x="5049" y="520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12" name="Freeform 48"/>
              <p:cNvSpPr>
                <a:spLocks/>
              </p:cNvSpPr>
              <p:nvPr/>
            </p:nvSpPr>
            <p:spPr bwMode="auto">
              <a:xfrm>
                <a:off x="4319" y="160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4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14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2515" name="Rectangle 5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61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2516" name="Rectangle 5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2517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F999681F-3E6B-4120-A27D-009114680A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7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  <p:sldLayoutId id="2147484045" r:id="rId12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3D61A84E-CB61-4046-9A82-CE3A1F5349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CC70A1-4B0C-43F6-A572-EEB8142B3133}" type="slidenum">
              <a:rPr lang="en-US" altLang="en-US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 Clase 701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17 de mayo del 2018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9916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69: </a:t>
            </a:r>
            <a:r>
              <a:rPr lang="es-ES_tradnl" altLang="en-US" dirty="0" smtClean="0"/>
              <a:t>¿Cómo eres?¿Como estas?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L.O-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differentiate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between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“ser” and “estar”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buFontTx/>
              <a:buNone/>
            </a:pPr>
            <a:r>
              <a:rPr lang="es-ES_tradnl" altLang="en-US" b="1" dirty="0">
                <a:solidFill>
                  <a:srgbClr val="0070C0"/>
                </a:solidFill>
                <a:cs typeface="Tahoma" pitchFamily="34" charset="0"/>
              </a:rPr>
              <a:t>TOMAR </a:t>
            </a:r>
            <a:r>
              <a:rPr lang="es-ES_tradnl" altLang="en-US" b="1" u="sng" dirty="0">
                <a:solidFill>
                  <a:srgbClr val="0070C0"/>
                </a:solidFill>
                <a:cs typeface="Tahoma" pitchFamily="34" charset="0"/>
              </a:rPr>
              <a:t>QUIZ 2: CAPITULO 6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i="1" dirty="0" smtClean="0"/>
              <a:t>TEXTO:</a:t>
            </a:r>
          </a:p>
          <a:p>
            <a:pPr eaLnBrk="1" hangingPunct="1"/>
            <a:r>
              <a:rPr lang="es-ES_tradnl" altLang="en-US" dirty="0" smtClean="0"/>
              <a:t>Copia y responde </a:t>
            </a:r>
            <a:r>
              <a:rPr lang="es-ES_tradnl" altLang="en-US" u="sng" dirty="0" smtClean="0"/>
              <a:t>Ejercicio 2</a:t>
            </a:r>
            <a:r>
              <a:rPr lang="es-ES_tradnl" altLang="en-US" dirty="0" smtClean="0"/>
              <a:t> p. 204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E8340429-A3B5-47D1-B3D6-D4187ED5F1C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Hora y la fecha</a:t>
            </a:r>
            <a:r>
              <a:rPr lang="en-US" altLang="en-US" sz="72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Qué</a:t>
            </a:r>
            <a:r>
              <a:rPr lang="en-US" altLang="en-US" dirty="0" smtClean="0"/>
              <a:t> hora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?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las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tres</a:t>
            </a:r>
            <a:r>
              <a:rPr lang="en-US" altLang="en-US" dirty="0" smtClean="0"/>
              <a:t> de la </a:t>
            </a:r>
            <a:r>
              <a:rPr lang="en-US" altLang="en-US" dirty="0" err="1" smtClean="0"/>
              <a:t>tarde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Hoy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el 16 de </a:t>
            </a:r>
            <a:r>
              <a:rPr lang="en-US" altLang="en-US" dirty="0" err="1" smtClean="0"/>
              <a:t>abril</a:t>
            </a:r>
            <a:r>
              <a:rPr lang="en-US" altLang="en-US" dirty="0" smtClean="0"/>
              <a:t>.</a:t>
            </a:r>
          </a:p>
        </p:txBody>
      </p:sp>
      <p:pic>
        <p:nvPicPr>
          <p:cNvPr id="14341" name="Picture 5" descr="bs00965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4513263"/>
            <a:ext cx="2636837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61BA7E97-289E-44F6-ABBB-4E2514FA626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 Evento</a:t>
            </a:r>
            <a:r>
              <a:rPr lang="en-US" altLang="en-US" sz="72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La clase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a las ocho.</a:t>
            </a:r>
          </a:p>
          <a:p>
            <a:pPr algn="ctr">
              <a:buFontTx/>
              <a:buNone/>
              <a:defRPr/>
            </a:pPr>
            <a:r>
              <a:rPr lang="en-US" altLang="en-US" smtClean="0"/>
              <a:t>La fiesta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en mi casa.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Los conciertos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smtClean="0"/>
              <a:t> en el parque.</a:t>
            </a:r>
          </a:p>
        </p:txBody>
      </p:sp>
      <p:pic>
        <p:nvPicPr>
          <p:cNvPr id="15365" name="Picture 5" descr="en0050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343400"/>
            <a:ext cx="25146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25D013F1-9814-4B88-BC95-D74BE93FE57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0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preposición “de”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12954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u="sng" smtClean="0"/>
              <a:t>Possession</a:t>
            </a:r>
            <a:r>
              <a:rPr lang="en-US" altLang="en-US" smtClean="0"/>
              <a:t>:</a:t>
            </a: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en-US" altLang="en-US" smtClean="0"/>
              <a:t>El libro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de María.</a:t>
            </a: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685800" y="33528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20000"/>
              </a:spcBef>
              <a:defRPr/>
            </a:pPr>
            <a:r>
              <a:rPr lang="en-US" altLang="en-US" sz="3200" u="sng" smtClean="0"/>
              <a:t>Material</a:t>
            </a:r>
            <a:r>
              <a:rPr lang="en-US" altLang="en-US" sz="3200" smtClean="0"/>
              <a:t>: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en-US" sz="3200" smtClean="0"/>
              <a:t>El pupitre </a:t>
            </a:r>
            <a:r>
              <a:rPr lang="en-US" altLang="en-US" sz="3200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z="3200" smtClean="0"/>
              <a:t> de metal y plástico.</a:t>
            </a:r>
          </a:p>
        </p:txBody>
      </p:sp>
      <p:pic>
        <p:nvPicPr>
          <p:cNvPr id="16390" name="Picture 6" descr="bs0100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3" y="4953000"/>
            <a:ext cx="2135187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p. 205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p. 205</a:t>
            </a:r>
          </a:p>
          <a:p>
            <a:pPr marL="0" indent="0" eaLnBrk="1" hangingPunct="1">
              <a:buNone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876BE-81EB-41F4-A3C4-A4F355AF3096}" type="slidenum">
              <a:rPr lang="en-US" altLang="en-US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r>
              <a:rPr lang="en-US" altLang="en-US" dirty="0" err="1" smtClean="0"/>
              <a:t>Farmaceutico</a:t>
            </a:r>
            <a:r>
              <a:rPr lang="en-US" altLang="en-US" dirty="0" smtClean="0"/>
              <a:t>/a</a:t>
            </a:r>
          </a:p>
          <a:p>
            <a:r>
              <a:rPr lang="en-US" altLang="en-US" dirty="0" err="1" smtClean="0"/>
              <a:t>Pastilla</a:t>
            </a:r>
            <a:endParaRPr lang="en-US" altLang="en-US" dirty="0" smtClean="0"/>
          </a:p>
          <a:p>
            <a:r>
              <a:rPr lang="en-US" altLang="en-US" dirty="0" err="1" smtClean="0"/>
              <a:t>Pildora</a:t>
            </a:r>
            <a:endParaRPr lang="en-US" altLang="en-US" dirty="0" smtClean="0"/>
          </a:p>
          <a:p>
            <a:r>
              <a:rPr lang="en-US" altLang="en-US" dirty="0" err="1" smtClean="0"/>
              <a:t>Jarabe</a:t>
            </a:r>
            <a:endParaRPr lang="en-US" altLang="en-US" dirty="0" smtClean="0"/>
          </a:p>
          <a:p>
            <a:r>
              <a:rPr lang="en-US" altLang="en-US" dirty="0" err="1" smtClean="0"/>
              <a:t>Aspirina</a:t>
            </a:r>
            <a:endParaRPr lang="en-US" altLang="en-US" dirty="0" smtClean="0"/>
          </a:p>
          <a:p>
            <a:r>
              <a:rPr lang="en-US" altLang="en-US" dirty="0" err="1" smtClean="0"/>
              <a:t>Antibioticos</a:t>
            </a:r>
            <a:endParaRPr lang="en-US" altLang="en-US" dirty="0" smtClean="0"/>
          </a:p>
          <a:p>
            <a:r>
              <a:rPr lang="en-US" altLang="en-US" dirty="0" err="1" smtClean="0"/>
              <a:t>Infeccion</a:t>
            </a:r>
            <a:endParaRPr lang="en-US" altLang="en-US" dirty="0" smtClean="0"/>
          </a:p>
          <a:p>
            <a:r>
              <a:rPr lang="en-US" altLang="en-US" dirty="0" err="1" smtClean="0"/>
              <a:t>Inyeccion</a:t>
            </a:r>
            <a:endParaRPr lang="en-US" altLang="en-US" dirty="0" smtClean="0"/>
          </a:p>
          <a:p>
            <a:r>
              <a:rPr lang="en-US" altLang="en-US" dirty="0" err="1" smtClean="0"/>
              <a:t>Escalofrios</a:t>
            </a:r>
            <a:r>
              <a:rPr lang="en-US" altLang="en-US" dirty="0" smtClean="0"/>
              <a:t> </a:t>
            </a:r>
          </a:p>
          <a:p>
            <a:r>
              <a:rPr lang="en-US" altLang="en-US" dirty="0" smtClean="0"/>
              <a:t>Nauseas</a:t>
            </a:r>
          </a:p>
          <a:p>
            <a:r>
              <a:rPr lang="en-US" altLang="en-US" dirty="0" err="1" smtClean="0"/>
              <a:t>Mareo</a:t>
            </a:r>
            <a:r>
              <a:rPr lang="en-US" altLang="en-US" dirty="0" smtClean="0"/>
              <a:t>			</a:t>
            </a:r>
            <a:r>
              <a:rPr lang="en-US" altLang="en-US" dirty="0" err="1" smtClean="0"/>
              <a:t>Mareado</a:t>
            </a:r>
            <a:r>
              <a:rPr lang="en-US" altLang="en-US" dirty="0" smtClean="0"/>
              <a:t>/a  </a:t>
            </a:r>
            <a:endParaRPr lang="en-US" altLang="en-US" dirty="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0" y="15192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>
                <a:solidFill>
                  <a:srgbClr val="00B050"/>
                </a:solidFill>
              </a:rPr>
              <a:t>pill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52600" y="2362200"/>
            <a:ext cx="3276600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s-ES_tradnl" altLang="en-US" b="1" dirty="0" err="1">
                <a:solidFill>
                  <a:srgbClr val="00B050"/>
                </a:solidFill>
              </a:rPr>
              <a:t>syrup</a:t>
            </a:r>
            <a:r>
              <a:rPr lang="es-ES_tradnl" altLang="en-US" b="1" dirty="0">
                <a:solidFill>
                  <a:srgbClr val="00B050"/>
                </a:solidFill>
              </a:rPr>
              <a:t> medicine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438400" y="29670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>
                <a:solidFill>
                  <a:srgbClr val="00B050"/>
                </a:solidFill>
              </a:rPr>
              <a:t>aspirin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0" y="3505200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>
                <a:solidFill>
                  <a:srgbClr val="00B050"/>
                </a:solidFill>
              </a:rPr>
              <a:t>antibiotics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90800" y="4114800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>
                <a:solidFill>
                  <a:srgbClr val="00B050"/>
                </a:solidFill>
              </a:rPr>
              <a:t>infection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43200" y="4719638"/>
            <a:ext cx="2895600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 smtClean="0">
                <a:solidFill>
                  <a:srgbClr val="00B050"/>
                </a:solidFill>
              </a:rPr>
              <a:t>injection</a:t>
            </a:r>
            <a:r>
              <a:rPr lang="es-ES_tradnl" altLang="en-US" b="1" dirty="0" smtClean="0">
                <a:solidFill>
                  <a:srgbClr val="00B050"/>
                </a:solidFill>
              </a:rPr>
              <a:t> / </a:t>
            </a:r>
            <a:r>
              <a:rPr lang="es-ES_tradnl" altLang="en-US" b="1" dirty="0" err="1" smtClean="0">
                <a:solidFill>
                  <a:srgbClr val="00B050"/>
                </a:solidFill>
              </a:rPr>
              <a:t>shot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971800" y="53292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 smtClean="0">
                <a:solidFill>
                  <a:srgbClr val="00B050"/>
                </a:solidFill>
              </a:rPr>
              <a:t>shivers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514600" y="5867400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smtClean="0">
                <a:solidFill>
                  <a:srgbClr val="00B050"/>
                </a:solidFill>
              </a:rPr>
              <a:t>nausea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86000" y="64722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 smtClean="0">
                <a:solidFill>
                  <a:srgbClr val="00B050"/>
                </a:solidFill>
              </a:rPr>
              <a:t>dizziness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72200" y="64722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dirty="0" err="1" smtClean="0">
                <a:solidFill>
                  <a:srgbClr val="00B050"/>
                </a:solidFill>
              </a:rPr>
              <a:t>dizzy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886200" y="6048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 smtClean="0">
                <a:solidFill>
                  <a:srgbClr val="00B050"/>
                </a:solidFill>
              </a:rPr>
              <a:t>pharmacist</a:t>
            </a:r>
            <a:endParaRPr lang="es-ES_tradnl" alt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45945130-1C2D-4871-B41F-8962F929045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Ser y Estar</a:t>
            </a: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en español…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971800"/>
            <a:ext cx="3810000" cy="2971800"/>
          </a:xfrm>
        </p:spPr>
        <p:txBody>
          <a:bodyPr/>
          <a:lstStyle/>
          <a:p>
            <a:r>
              <a:rPr lang="en-US" altLang="en-US" sz="2800" smtClean="0"/>
              <a:t>Both verbs mean </a:t>
            </a:r>
            <a:r>
              <a:rPr lang="en-US" altLang="en-US" sz="2800" i="1" smtClean="0"/>
              <a:t>“to be”</a:t>
            </a:r>
          </a:p>
          <a:p>
            <a:r>
              <a:rPr lang="en-US" altLang="en-US" sz="2800" smtClean="0"/>
              <a:t>Used in </a:t>
            </a:r>
            <a:r>
              <a:rPr lang="en-US" altLang="en-US" sz="2800" i="1" u="sng" smtClean="0"/>
              <a:t>very different</a:t>
            </a:r>
            <a:r>
              <a:rPr lang="en-US" altLang="en-US" sz="2800" smtClean="0"/>
              <a:t> cases</a:t>
            </a:r>
          </a:p>
          <a:p>
            <a:r>
              <a:rPr lang="en-US" altLang="en-US" sz="2800" smtClean="0"/>
              <a:t>Irregular conjugations</a:t>
            </a:r>
          </a:p>
        </p:txBody>
      </p:sp>
      <p:pic>
        <p:nvPicPr>
          <p:cNvPr id="7173" name="Picture 5" descr="bs01923_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4275" y="2971800"/>
            <a:ext cx="2811463" cy="2971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87128376-C934-41FD-B6EF-ACD492E6BE1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¿Cuáles son las formas?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352800"/>
            <a:ext cx="3810000" cy="2971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b="1" smtClean="0"/>
              <a:t>Soy</a:t>
            </a:r>
          </a:p>
          <a:p>
            <a:pPr algn="ctr">
              <a:buFontTx/>
              <a:buNone/>
            </a:pPr>
            <a:r>
              <a:rPr lang="en-US" altLang="en-US" b="1" smtClean="0"/>
              <a:t>Eres</a:t>
            </a:r>
          </a:p>
          <a:p>
            <a:pPr algn="ctr">
              <a:buFontTx/>
              <a:buNone/>
            </a:pPr>
            <a:r>
              <a:rPr lang="en-US" altLang="en-US" b="1" smtClean="0"/>
              <a:t>Es</a:t>
            </a:r>
          </a:p>
          <a:p>
            <a:pPr algn="ctr">
              <a:buFontTx/>
              <a:buNone/>
            </a:pPr>
            <a:r>
              <a:rPr lang="en-US" altLang="en-US" b="1" smtClean="0"/>
              <a:t>Somos</a:t>
            </a:r>
          </a:p>
          <a:p>
            <a:pPr algn="ctr">
              <a:buFontTx/>
              <a:buNone/>
            </a:pPr>
            <a:r>
              <a:rPr lang="en-US" altLang="en-US" b="1" smtClean="0"/>
              <a:t>Son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352800"/>
            <a:ext cx="3810000" cy="2971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b="1" smtClean="0"/>
              <a:t>Estoy</a:t>
            </a:r>
          </a:p>
          <a:p>
            <a:pPr algn="ctr">
              <a:buFontTx/>
              <a:buNone/>
            </a:pPr>
            <a:r>
              <a:rPr lang="en-US" altLang="en-US" b="1" smtClean="0"/>
              <a:t>Estas</a:t>
            </a:r>
          </a:p>
          <a:p>
            <a:pPr algn="ctr">
              <a:buFontTx/>
              <a:buNone/>
            </a:pPr>
            <a:r>
              <a:rPr lang="en-US" altLang="en-US" b="1" smtClean="0"/>
              <a:t>Está</a:t>
            </a:r>
          </a:p>
          <a:p>
            <a:pPr algn="ctr">
              <a:buFontTx/>
              <a:buNone/>
            </a:pPr>
            <a:r>
              <a:rPr lang="en-US" altLang="en-US" b="1" smtClean="0"/>
              <a:t>Estamos</a:t>
            </a:r>
          </a:p>
          <a:p>
            <a:pPr algn="ctr">
              <a:buFontTx/>
              <a:buNone/>
            </a:pPr>
            <a:r>
              <a:rPr lang="en-US" altLang="en-US" b="1" smtClean="0"/>
              <a:t>Están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2060575" y="2362200"/>
            <a:ext cx="1065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40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Ser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5719763" y="2362200"/>
            <a:ext cx="15160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40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C2B77BA3-3BE6-4870-8BFC-F4C094BF94D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¿Cuáles son los usos </a:t>
            </a:r>
            <a:b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 estos verbos?</a:t>
            </a:r>
          </a:p>
        </p:txBody>
      </p:sp>
      <p:pic>
        <p:nvPicPr>
          <p:cNvPr id="89093" name="Picture 5" descr="bd05558_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7975" y="2286000"/>
            <a:ext cx="3446463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AC86B203-42DD-48BC-B850-1C74FBFA4FC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  <a:noFill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smtClean="0"/>
              <a:t>Los usos del verbo </a:t>
            </a:r>
            <a:r>
              <a:rPr lang="en-US" altLang="en-US" i="1" u="sng" smtClean="0"/>
              <a:t>Ser</a:t>
            </a:r>
            <a:r>
              <a:rPr lang="en-US" altLang="en-US" i="1" smtClean="0"/>
              <a:t>:</a:t>
            </a:r>
            <a:endParaRPr lang="en-US" altLang="en-US" i="1" u="sng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752600"/>
            <a:ext cx="5638800" cy="4800600"/>
          </a:xfrm>
        </p:spPr>
        <p:txBody>
          <a:bodyPr/>
          <a:lstStyle/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el origen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identificación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características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hora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 evento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possession, material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18EB5E64-538D-4AF1-A147-DEBFF5EE04E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El Origen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Juan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de España.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El libro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de Guatemala.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Mis primos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smtClean="0"/>
              <a:t> de Buenos Aires.</a:t>
            </a:r>
          </a:p>
        </p:txBody>
      </p:sp>
      <p:pic>
        <p:nvPicPr>
          <p:cNvPr id="11269" name="Picture 6" descr="BD0568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425" y="4802188"/>
            <a:ext cx="2595563" cy="205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7065A898-4FE9-4DF9-A1DA-F4C728AE9B9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Identificación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Tú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eres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hermana</a:t>
            </a:r>
            <a:r>
              <a:rPr lang="en-US" altLang="en-US" dirty="0" smtClean="0"/>
              <a:t> de Pedro.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Nosotros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alumnos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Sr. Ayala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profesor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español</a:t>
            </a:r>
            <a:r>
              <a:rPr lang="en-US" altLang="en-US" dirty="0" smtClean="0"/>
              <a:t>.</a:t>
            </a:r>
          </a:p>
        </p:txBody>
      </p:sp>
      <p:pic>
        <p:nvPicPr>
          <p:cNvPr id="12293" name="Picture 5" descr="PE0146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8" y="4572000"/>
            <a:ext cx="18383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6437CB7D-48F1-4AAC-8D1E-A0E6F3F1360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0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Características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Yo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soy</a:t>
            </a:r>
            <a:r>
              <a:rPr lang="en-US" altLang="en-US" smtClean="0"/>
              <a:t> muy alto y delgado.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Carmen y Pablo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smtClean="0"/>
              <a:t> jóvenes.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Esta clase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aburrida.</a:t>
            </a:r>
          </a:p>
        </p:txBody>
      </p:sp>
      <p:pic>
        <p:nvPicPr>
          <p:cNvPr id="13317" name="Picture 5" descr="bd0663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02163"/>
            <a:ext cx="25908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ATER">
  <a:themeElements>
    <a:clrScheme name="THEATER 1">
      <a:dk1>
        <a:srgbClr val="00005B"/>
      </a:dk1>
      <a:lt1>
        <a:srgbClr val="F8F8F8"/>
      </a:lt1>
      <a:dk2>
        <a:srgbClr val="0000FF"/>
      </a:dk2>
      <a:lt2>
        <a:srgbClr val="FFCC00"/>
      </a:lt2>
      <a:accent1>
        <a:srgbClr val="98BAFF"/>
      </a:accent1>
      <a:accent2>
        <a:srgbClr val="009900"/>
      </a:accent2>
      <a:accent3>
        <a:srgbClr val="AAAAFF"/>
      </a:accent3>
      <a:accent4>
        <a:srgbClr val="D4D4D4"/>
      </a:accent4>
      <a:accent5>
        <a:srgbClr val="CAD9FF"/>
      </a:accent5>
      <a:accent6>
        <a:srgbClr val="008A00"/>
      </a:accent6>
      <a:hlink>
        <a:srgbClr val="350035"/>
      </a:hlink>
      <a:folHlink>
        <a:srgbClr val="5980D8"/>
      </a:folHlink>
    </a:clrScheme>
    <a:fontScheme name="THEATER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THEATER 1">
        <a:dk1>
          <a:srgbClr val="00005B"/>
        </a:dk1>
        <a:lt1>
          <a:srgbClr val="F8F8F8"/>
        </a:lt1>
        <a:dk2>
          <a:srgbClr val="0000FF"/>
        </a:dk2>
        <a:lt2>
          <a:srgbClr val="FFCC00"/>
        </a:lt2>
        <a:accent1>
          <a:srgbClr val="98BAFF"/>
        </a:accent1>
        <a:accent2>
          <a:srgbClr val="009900"/>
        </a:accent2>
        <a:accent3>
          <a:srgbClr val="AAAAFF"/>
        </a:accent3>
        <a:accent4>
          <a:srgbClr val="D4D4D4"/>
        </a:accent4>
        <a:accent5>
          <a:srgbClr val="CAD9FF"/>
        </a:accent5>
        <a:accent6>
          <a:srgbClr val="008A00"/>
        </a:accent6>
        <a:hlink>
          <a:srgbClr val="350035"/>
        </a:hlink>
        <a:folHlink>
          <a:srgbClr val="5980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2">
        <a:dk1>
          <a:srgbClr val="000000"/>
        </a:dk1>
        <a:lt1>
          <a:srgbClr val="FFFFFF"/>
        </a:lt1>
        <a:dk2>
          <a:srgbClr val="003399"/>
        </a:dk2>
        <a:lt2>
          <a:srgbClr val="5A92D2"/>
        </a:lt2>
        <a:accent1>
          <a:srgbClr val="CCECFF"/>
        </a:accent1>
        <a:accent2>
          <a:srgbClr val="CC99FF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B98AE7"/>
        </a:accent6>
        <a:hlink>
          <a:srgbClr val="FFF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FFFF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4">
        <a:dk1>
          <a:srgbClr val="333300"/>
        </a:dk1>
        <a:lt1>
          <a:srgbClr val="F8F8F8"/>
        </a:lt1>
        <a:dk2>
          <a:srgbClr val="B4AD8B"/>
        </a:dk2>
        <a:lt2>
          <a:srgbClr val="FFFF99"/>
        </a:lt2>
        <a:accent1>
          <a:srgbClr val="F5F5DE"/>
        </a:accent1>
        <a:accent2>
          <a:srgbClr val="00CCCC"/>
        </a:accent2>
        <a:accent3>
          <a:srgbClr val="D6D3C4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5">
        <a:dk1>
          <a:srgbClr val="003300"/>
        </a:dk1>
        <a:lt1>
          <a:srgbClr val="F8F8F8"/>
        </a:lt1>
        <a:dk2>
          <a:srgbClr val="009966"/>
        </a:dk2>
        <a:lt2>
          <a:srgbClr val="FFCC00"/>
        </a:lt2>
        <a:accent1>
          <a:srgbClr val="F5F5DE"/>
        </a:accent1>
        <a:accent2>
          <a:srgbClr val="00CCCC"/>
        </a:accent2>
        <a:accent3>
          <a:srgbClr val="AACAB8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6">
        <a:dk1>
          <a:srgbClr val="660033"/>
        </a:dk1>
        <a:lt1>
          <a:srgbClr val="F8F8F8"/>
        </a:lt1>
        <a:dk2>
          <a:srgbClr val="D60093"/>
        </a:dk2>
        <a:lt2>
          <a:srgbClr val="FFCC00"/>
        </a:lt2>
        <a:accent1>
          <a:srgbClr val="F5F5DE"/>
        </a:accent1>
        <a:accent2>
          <a:srgbClr val="009900"/>
        </a:accent2>
        <a:accent3>
          <a:srgbClr val="E8AAC8"/>
        </a:accent3>
        <a:accent4>
          <a:srgbClr val="D4D4D4"/>
        </a:accent4>
        <a:accent5>
          <a:srgbClr val="F9F9EC"/>
        </a:accent5>
        <a:accent6>
          <a:srgbClr val="008A00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11880</TotalTime>
  <Words>295</Words>
  <Application>Microsoft Office PowerPoint</Application>
  <PresentationFormat>On-screen Show (4:3)</PresentationFormat>
  <Paragraphs>97</Paragraphs>
  <Slides>13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THEATER</vt:lpstr>
      <vt:lpstr>Default Design</vt:lpstr>
      <vt:lpstr>Me llamo ___________ Clase 701 La fecha es el 17 de mayo del 2018</vt:lpstr>
      <vt:lpstr>Mas Vocabulario</vt:lpstr>
      <vt:lpstr>Ser y Estar en español…</vt:lpstr>
      <vt:lpstr>¿Cuáles son las formas?</vt:lpstr>
      <vt:lpstr>¿Cuáles son los usos  de estos verbos?</vt:lpstr>
      <vt:lpstr>Los usos del verbo Ser:</vt:lpstr>
      <vt:lpstr>El Origen:</vt:lpstr>
      <vt:lpstr>La Identificación:</vt:lpstr>
      <vt:lpstr>Las Características:</vt:lpstr>
      <vt:lpstr>La Hora y la fecha:</vt:lpstr>
      <vt:lpstr>Un Evento:</vt:lpstr>
      <vt:lpstr>La preposición “de”: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 &amp; Estar</dc:title>
  <dc:creator>olseng</dc:creator>
  <cp:lastModifiedBy>Helen Zumaeta</cp:lastModifiedBy>
  <cp:revision>123</cp:revision>
  <cp:lastPrinted>2016-05-23T15:39:13Z</cp:lastPrinted>
  <dcterms:created xsi:type="dcterms:W3CDTF">1995-06-17T23:31:02Z</dcterms:created>
  <dcterms:modified xsi:type="dcterms:W3CDTF">2018-05-17T19:31:53Z</dcterms:modified>
</cp:coreProperties>
</file>